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1"/>
  </p:handoutMasterIdLst>
  <p:sldIdLst>
    <p:sldId id="262" r:id="rId2"/>
    <p:sldId id="257" r:id="rId3"/>
    <p:sldId id="275" r:id="rId4"/>
    <p:sldId id="258" r:id="rId5"/>
    <p:sldId id="259" r:id="rId6"/>
    <p:sldId id="260" r:id="rId7"/>
    <p:sldId id="256" r:id="rId8"/>
    <p:sldId id="261" r:id="rId9"/>
    <p:sldId id="264" r:id="rId10"/>
    <p:sldId id="276" r:id="rId11"/>
    <p:sldId id="263" r:id="rId12"/>
    <p:sldId id="265" r:id="rId13"/>
    <p:sldId id="266" r:id="rId14"/>
    <p:sldId id="267" r:id="rId15"/>
    <p:sldId id="268" r:id="rId16"/>
    <p:sldId id="269" r:id="rId17"/>
    <p:sldId id="277" r:id="rId18"/>
    <p:sldId id="270" r:id="rId19"/>
    <p:sldId id="271" r:id="rId20"/>
    <p:sldId id="272" r:id="rId21"/>
    <p:sldId id="273" r:id="rId22"/>
    <p:sldId id="274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1230"/>
    <a:srgbClr val="005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73" autoAdjust="0"/>
  </p:normalViewPr>
  <p:slideViewPr>
    <p:cSldViewPr>
      <p:cViewPr>
        <p:scale>
          <a:sx n="160" d="100"/>
          <a:sy n="160" d="100"/>
        </p:scale>
        <p:origin x="-990" y="-300"/>
      </p:cViewPr>
      <p:guideLst>
        <p:guide orient="horz" pos="32"/>
        <p:guide orient="horz" pos="758"/>
        <p:guide orient="horz" pos="1382"/>
        <p:guide orient="horz" pos="2625"/>
        <p:guide orient="horz" pos="622"/>
        <p:guide orient="horz" pos="3132"/>
        <p:guide orient="horz" pos="667"/>
        <p:guide orient="horz" pos="1257"/>
        <p:guide orient="horz" pos="2006"/>
        <p:guide pos="2880"/>
        <p:guide pos="38"/>
        <p:guide pos="5728"/>
        <p:guide pos="5556"/>
        <p:guide pos="192"/>
        <p:guide pos="2963"/>
        <p:guide pos="2794"/>
        <p:guide pos="447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7AA47-FA63-4FF3-9CD3-8E4DA417B0F4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8BB22-1EEC-4EFF-868D-D94B418DB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722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3" y="1297802"/>
            <a:ext cx="5648623" cy="903230"/>
          </a:xfrm>
          <a:prstGeom prst="rect">
            <a:avLst/>
          </a:prstGeo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1853194"/>
            <a:ext cx="6511131" cy="246944"/>
          </a:xfrm>
          <a:prstGeom prst="rect">
            <a:avLst/>
          </a:prstGeo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/>
          <a:lstStyle/>
          <a:p>
            <a:fld id="{0460A97C-6094-44F3-9AD2-0A11796E8BE7}" type="datetimeFigureOut">
              <a:rPr lang="en-US" smtClean="0"/>
              <a:t>3/4/2015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</p:spPr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825471"/>
            <a:ext cx="7520940" cy="26848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/>
          <a:lstStyle/>
          <a:p>
            <a:fld id="{0460A97C-6094-44F3-9AD2-0A11796E8BE7}" type="datetimeFigureOut">
              <a:rPr lang="en-US" smtClean="0"/>
              <a:t>3/4/2015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</p:spPr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350877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35087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/>
          <a:lstStyle/>
          <a:p>
            <a:fld id="{0460A97C-6094-44F3-9AD2-0A11796E8BE7}" type="datetimeFigureOut">
              <a:rPr lang="en-US" smtClean="0"/>
              <a:t>3/4/2015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</p:spPr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825471"/>
            <a:ext cx="7520940" cy="26848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/>
          <a:lstStyle/>
          <a:p>
            <a:fld id="{0460A97C-6094-44F3-9AD2-0A11796E8BE7}" type="datetimeFigureOut">
              <a:rPr lang="en-US" smtClean="0"/>
              <a:t>3/4/2015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</p:spPr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295053"/>
            <a:ext cx="5650992" cy="905632"/>
          </a:xfrm>
          <a:prstGeom prst="rect">
            <a:avLst/>
          </a:prstGeo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1851228"/>
            <a:ext cx="6510528" cy="2468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/>
          <a:lstStyle/>
          <a:p>
            <a:fld id="{0460A97C-6094-44F3-9AD2-0A11796E8BE7}" type="datetimeFigureOut">
              <a:rPr lang="en-US" smtClean="0"/>
              <a:t>3/4/2015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</p:spPr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22960"/>
            <a:ext cx="3200400" cy="278434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400" cy="278434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/>
          <a:lstStyle/>
          <a:p>
            <a:fld id="{0460A97C-6094-44F3-9AD2-0A11796E8BE7}" type="datetimeFigureOut">
              <a:rPr lang="en-US" smtClean="0"/>
              <a:t>3/4/2015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</p:spPr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/>
          <a:lstStyle/>
          <a:p>
            <a:fld id="{0460A97C-6094-44F3-9AD2-0A11796E8BE7}" type="datetimeFigureOut">
              <a:rPr lang="en-US" smtClean="0"/>
              <a:t>3/4/2015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</p:spPr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/>
          <a:lstStyle/>
          <a:p>
            <a:fld id="{0460A97C-6094-44F3-9AD2-0A11796E8BE7}" type="datetimeFigureOut">
              <a:rPr lang="en-US" smtClean="0"/>
              <a:t>3/4/2015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</p:spPr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/>
          <a:lstStyle/>
          <a:p>
            <a:fld id="{0460A97C-6094-44F3-9AD2-0A11796E8BE7}" type="datetimeFigureOut">
              <a:rPr lang="en-US" smtClean="0"/>
              <a:t>3/4/2015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</p:spPr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290639" y="-1290638"/>
            <a:ext cx="51435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182078"/>
            <a:ext cx="5212080" cy="817070"/>
          </a:xfrm>
          <a:prstGeom prst="rect">
            <a:avLst/>
          </a:prstGeo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1964184"/>
            <a:ext cx="3807779" cy="249351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1690039"/>
            <a:ext cx="5794760" cy="4674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/>
          <a:lstStyle/>
          <a:p>
            <a:fld id="{0460A97C-6094-44F3-9AD2-0A11796E8BE7}" type="datetimeFigureOut">
              <a:rPr lang="en-US" smtClean="0"/>
              <a:t>3/4/2015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6" y="0"/>
            <a:ext cx="7115175" cy="51435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3786187"/>
            <a:ext cx="3571875" cy="135731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288126"/>
            <a:ext cx="5486400" cy="650583"/>
          </a:xfrm>
          <a:prstGeom prst="rect">
            <a:avLst/>
          </a:prstGeo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0" y="1635397"/>
            <a:ext cx="6096545" cy="5554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/>
          <a:lstStyle/>
          <a:p>
            <a:fld id="{0460A97C-6094-44F3-9AD2-0A11796E8BE7}" type="datetimeFigureOut">
              <a:rPr lang="en-US" smtClean="0"/>
              <a:t>3/4/2015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</p:spPr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 userDrawn="1"/>
        </p:nvSpPr>
        <p:spPr bwMode="ltGray">
          <a:xfrm>
            <a:off x="55562" y="50800"/>
            <a:ext cx="9037637" cy="10087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 sz="2400">
              <a:solidFill>
                <a:srgbClr val="8D010F"/>
              </a:solidFill>
              <a:latin typeface="Times" pitchFamily="18" charset="0"/>
            </a:endParaRPr>
          </a:p>
        </p:txBody>
      </p:sp>
      <p:pic>
        <p:nvPicPr>
          <p:cNvPr id="10" name="Picture 11" descr="LeedsUniWhit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814" y="470037"/>
            <a:ext cx="1694532" cy="48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02535" y="487379"/>
            <a:ext cx="3672408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something</a:t>
            </a:r>
          </a:p>
          <a:p>
            <a:pPr>
              <a:spcBef>
                <a:spcPct val="0"/>
              </a:spcBef>
            </a:pPr>
            <a:r>
              <a:rPr lang="en-GB" alt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OF OTHER</a:t>
            </a:r>
          </a:p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5.JPG"/><Relationship Id="rId21" Type="http://schemas.openxmlformats.org/officeDocument/2006/relationships/image" Target="../media/image22.jpeg"/><Relationship Id="rId7" Type="http://schemas.openxmlformats.org/officeDocument/2006/relationships/image" Target="../media/image3.pn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4.jpe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03325"/>
            <a:ext cx="1398813" cy="78683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926" y="1203327"/>
            <a:ext cx="1398813" cy="78683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052" y="1203325"/>
            <a:ext cx="1398813" cy="78683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178" y="1203326"/>
            <a:ext cx="1398814" cy="78683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304" y="1205113"/>
            <a:ext cx="1396042" cy="78527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3"/>
          <p:cNvSpPr>
            <a:spLocks noChangeArrowheads="1"/>
          </p:cNvSpPr>
          <p:nvPr/>
        </p:nvSpPr>
        <p:spPr bwMode="ltGray">
          <a:xfrm>
            <a:off x="55562" y="50800"/>
            <a:ext cx="9037637" cy="10087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 sz="2400">
              <a:solidFill>
                <a:srgbClr val="8D010F"/>
              </a:solidFill>
              <a:latin typeface="Times" pitchFamily="18" charset="0"/>
            </a:endParaRPr>
          </a:p>
        </p:txBody>
      </p:sp>
      <p:pic>
        <p:nvPicPr>
          <p:cNvPr id="26" name="Picture 11" descr="LeedsUniWhi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814" y="470037"/>
            <a:ext cx="1694532" cy="48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02535" y="487379"/>
            <a:ext cx="3672408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something</a:t>
            </a:r>
          </a:p>
          <a:p>
            <a:pPr>
              <a:spcBef>
                <a:spcPct val="0"/>
              </a:spcBef>
            </a:pPr>
            <a:r>
              <a:rPr lang="en-GB" alt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OF OTHER</a:t>
            </a:r>
          </a:p>
          <a:p>
            <a:endParaRPr lang="en-GB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409" y="3183333"/>
            <a:ext cx="1398814" cy="78683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331" y="3183333"/>
            <a:ext cx="1399220" cy="78706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659" y="3183333"/>
            <a:ext cx="1395636" cy="78504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402" y="3183333"/>
            <a:ext cx="1395635" cy="78504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7" y="4170960"/>
            <a:ext cx="1396042" cy="78527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122" y="4170960"/>
            <a:ext cx="1395635" cy="78504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300" y="4170960"/>
            <a:ext cx="1395197" cy="78479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040" y="4170960"/>
            <a:ext cx="1398814" cy="78683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398" y="4170960"/>
            <a:ext cx="1394752" cy="78454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957" y="2190723"/>
            <a:ext cx="1398814" cy="78683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125" y="2190723"/>
            <a:ext cx="1398814" cy="78683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408" y="2190723"/>
            <a:ext cx="1408080" cy="79204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07" y="2190723"/>
            <a:ext cx="1398813" cy="78683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83332"/>
            <a:ext cx="1386764" cy="78005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0" y="2188551"/>
            <a:ext cx="1404929" cy="790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368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ltGray">
          <a:xfrm>
            <a:off x="55562" y="50800"/>
            <a:ext cx="9037637" cy="1008782"/>
          </a:xfrm>
          <a:prstGeom prst="rect">
            <a:avLst/>
          </a:prstGeom>
          <a:solidFill>
            <a:srgbClr val="00502F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 sz="2400">
              <a:solidFill>
                <a:srgbClr val="8D010F"/>
              </a:solidFill>
              <a:latin typeface="Times" pitchFamily="18" charset="0"/>
            </a:endParaRPr>
          </a:p>
        </p:txBody>
      </p:sp>
      <p:pic>
        <p:nvPicPr>
          <p:cNvPr id="4" name="Picture 11" descr="LeedsUni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814" y="470037"/>
            <a:ext cx="1694532" cy="48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2535" y="487379"/>
            <a:ext cx="3672408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something</a:t>
            </a:r>
          </a:p>
          <a:p>
            <a:pPr>
              <a:spcBef>
                <a:spcPct val="0"/>
              </a:spcBef>
            </a:pPr>
            <a:r>
              <a:rPr lang="en-GB" alt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OF OTHER</a:t>
            </a:r>
          </a:p>
          <a:p>
            <a:endParaRPr lang="en-GB" dirty="0"/>
          </a:p>
        </p:txBody>
      </p:sp>
      <p:sp>
        <p:nvSpPr>
          <p:cNvPr id="6" name="Rectangle 14"/>
          <p:cNvSpPr txBox="1">
            <a:spLocks noChangeArrowheads="1"/>
          </p:cNvSpPr>
          <p:nvPr/>
        </p:nvSpPr>
        <p:spPr>
          <a:xfrm>
            <a:off x="304849" y="1204913"/>
            <a:ext cx="8501013" cy="434975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 altLang="en-US" sz="2400" dirty="0" smtClean="0">
                <a:solidFill>
                  <a:srgbClr val="005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notes have been designed to help you to conform to the recommended best practice</a:t>
            </a:r>
          </a:p>
          <a:p>
            <a:pPr marL="0" indent="0">
              <a:spcBef>
                <a:spcPts val="0"/>
              </a:spcBef>
            </a:pPr>
            <a:endParaRPr lang="en-GB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It is recommended that all headings are set in Arial Regular 24pt.</a:t>
            </a:r>
          </a:p>
          <a:p>
            <a:pPr marL="177800" indent="-177800">
              <a:spcBef>
                <a:spcPts val="0"/>
              </a:spcBef>
            </a:pPr>
            <a:endParaRPr lang="en-GB" alt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-177800">
              <a:spcBef>
                <a:spcPts val="0"/>
              </a:spcBef>
              <a:buClr>
                <a:srgbClr val="00502F"/>
              </a:buClr>
            </a:pP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All following text should be in Arial Regular 20pt. </a:t>
            </a:r>
          </a:p>
          <a:p>
            <a:pPr marL="177800" lvl="1" indent="-177800">
              <a:spcBef>
                <a:spcPts val="0"/>
              </a:spcBef>
              <a:buClr>
                <a:srgbClr val="00502F"/>
              </a:buClr>
            </a:pPr>
            <a:endParaRPr lang="en-GB" alt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-177800">
              <a:spcBef>
                <a:spcPts val="0"/>
              </a:spcBef>
              <a:buClr>
                <a:srgbClr val="00502F"/>
              </a:buClr>
            </a:pP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GB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to highlight rather than</a:t>
            </a:r>
            <a:r>
              <a:rPr lang="en-GB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italics</a:t>
            </a: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altLang="en-U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underlining</a:t>
            </a: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7800" lvl="2" indent="-177800">
              <a:spcBef>
                <a:spcPts val="0"/>
              </a:spcBef>
              <a:buClr>
                <a:srgbClr val="00502F"/>
              </a:buClr>
              <a:buNone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	(as these can make words appear to ‘run together’)</a:t>
            </a:r>
          </a:p>
          <a:p>
            <a:pPr marL="177800" lvl="1" indent="-177800">
              <a:spcBef>
                <a:spcPts val="0"/>
              </a:spcBef>
              <a:buClr>
                <a:srgbClr val="00502F"/>
              </a:buClr>
            </a:pPr>
            <a:endParaRPr lang="en-GB" alt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-177800">
              <a:spcBef>
                <a:spcPts val="0"/>
              </a:spcBef>
              <a:buClr>
                <a:srgbClr val="00502F"/>
              </a:buClr>
            </a:pP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Bullet points or numbers are easier to read than continuous prose</a:t>
            </a:r>
          </a:p>
          <a:p>
            <a:pPr marL="177800" lvl="1" indent="-177800">
              <a:spcBef>
                <a:spcPts val="0"/>
              </a:spcBef>
              <a:buClr>
                <a:srgbClr val="00502F"/>
              </a:buClr>
            </a:pPr>
            <a:endParaRPr lang="en-GB" alt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-177800">
              <a:spcBef>
                <a:spcPts val="0"/>
              </a:spcBef>
              <a:buClr>
                <a:srgbClr val="00502F"/>
              </a:buClr>
            </a:pP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For maximum impact, avoid overcrowding slides - limit your points to a     maximum of 6 per page</a:t>
            </a:r>
            <a:endParaRPr lang="en-GB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1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ltGray">
          <a:xfrm>
            <a:off x="55562" y="50800"/>
            <a:ext cx="9037637" cy="1008782"/>
          </a:xfrm>
          <a:prstGeom prst="rect">
            <a:avLst/>
          </a:prstGeom>
          <a:solidFill>
            <a:srgbClr val="00502F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 sz="2400">
              <a:solidFill>
                <a:srgbClr val="8D010F"/>
              </a:solidFill>
              <a:latin typeface="Times" pitchFamily="18" charset="0"/>
            </a:endParaRPr>
          </a:p>
        </p:txBody>
      </p:sp>
      <p:pic>
        <p:nvPicPr>
          <p:cNvPr id="8" name="Picture 11" descr="LeedsUni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814" y="470037"/>
            <a:ext cx="1694532" cy="48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2535" y="487379"/>
            <a:ext cx="3672408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something</a:t>
            </a:r>
          </a:p>
          <a:p>
            <a:pPr>
              <a:spcBef>
                <a:spcPct val="0"/>
              </a:spcBef>
            </a:pPr>
            <a:r>
              <a:rPr lang="en-GB" alt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OF OTHER</a:t>
            </a:r>
          </a:p>
          <a:p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2" t="29175" r="11848" b="26153"/>
          <a:stretch/>
        </p:blipFill>
        <p:spPr>
          <a:xfrm>
            <a:off x="4310070" y="1203324"/>
            <a:ext cx="4493906" cy="17284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2" t="29175" r="11848" b="26153"/>
          <a:stretch/>
        </p:blipFill>
        <p:spPr>
          <a:xfrm>
            <a:off x="4310070" y="3114186"/>
            <a:ext cx="4493906" cy="1728465"/>
          </a:xfrm>
          <a:prstGeom prst="rect">
            <a:avLst/>
          </a:prstGeom>
        </p:spPr>
      </p:pic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304801" y="1203325"/>
            <a:ext cx="3835152" cy="25925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lvl="1" indent="-180975">
              <a:spcBef>
                <a:spcPts val="0"/>
              </a:spcBef>
              <a:buClr>
                <a:srgbClr val="00502F"/>
              </a:buClr>
            </a:pP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right images can clarify your message and add real impact</a:t>
            </a:r>
          </a:p>
          <a:p>
            <a:pPr marL="180975" lvl="1" indent="-180975">
              <a:spcBef>
                <a:spcPts val="0"/>
              </a:spcBef>
              <a:buClr>
                <a:srgbClr val="00502F"/>
              </a:buClr>
            </a:pPr>
            <a:endParaRPr lang="en-GB" alt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1" indent="-180975">
              <a:spcBef>
                <a:spcPts val="0"/>
              </a:spcBef>
              <a:buClr>
                <a:srgbClr val="00502F"/>
              </a:buClr>
            </a:pP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It is recommended that distracting effects such as appear or fade-in should be avoided</a:t>
            </a:r>
          </a:p>
          <a:p>
            <a:pPr marL="180975" lvl="1" indent="-180975">
              <a:spcBef>
                <a:spcPts val="0"/>
              </a:spcBef>
              <a:buClr>
                <a:srgbClr val="00502F"/>
              </a:buClr>
            </a:pPr>
            <a:endParaRPr lang="en-GB" alt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1" indent="-180975">
              <a:spcBef>
                <a:spcPts val="0"/>
              </a:spcBef>
              <a:buClr>
                <a:srgbClr val="00502F"/>
              </a:buClr>
            </a:pP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For further guidance see: </a:t>
            </a:r>
            <a:r>
              <a:rPr lang="en-GB" altLang="en-US" sz="1800" b="1" dirty="0" smtClean="0">
                <a:solidFill>
                  <a:srgbClr val="005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comms.leeds.ac.uk/print/identity-management-guidelines/</a:t>
            </a:r>
            <a:r>
              <a:rPr lang="en-GB" altLang="en-US" sz="1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1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1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1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14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4473319"/>
            <a:ext cx="3835152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lvl="1"/>
            <a:r>
              <a:rPr lang="en-GB" altLang="en-US" sz="1200" b="1" dirty="0">
                <a:solidFill>
                  <a:srgbClr val="005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this page you can download the Identity Management guidelines PDF (pages 20-22</a:t>
            </a:r>
            <a:r>
              <a:rPr lang="en-GB" altLang="en-US" sz="1200" b="1" dirty="0" smtClean="0">
                <a:solidFill>
                  <a:srgbClr val="005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en-US" sz="1200" b="1" dirty="0">
              <a:solidFill>
                <a:srgbClr val="005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3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815" y="1203325"/>
            <a:ext cx="4260948" cy="3416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indent="-228600"/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Images should be chosen 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</a:p>
          <a:p>
            <a:pPr marL="228600" indent="-228600"/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convey that the 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University is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/>
            <a:endParaRPr lang="en-GB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rgbClr val="00502F"/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Proud of its tradition  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rgbClr val="00502F"/>
              </a:buClr>
              <a:buFont typeface="Wingdings" panose="05000000000000000000" pitchFamily="2" charset="2"/>
              <a:buChar char="§"/>
            </a:pPr>
            <a:endParaRPr lang="en-GB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rgbClr val="00502F"/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Committed to excellence 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rgbClr val="00502F"/>
              </a:buClr>
              <a:buFont typeface="Wingdings" panose="05000000000000000000" pitchFamily="2" charset="2"/>
              <a:buChar char="§"/>
            </a:pPr>
            <a:endParaRPr lang="en-GB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rgbClr val="00502F"/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Modern and future focussed 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rgbClr val="00502F"/>
              </a:buClr>
              <a:buFont typeface="Wingdings" panose="05000000000000000000" pitchFamily="2" charset="2"/>
              <a:buChar char="§"/>
            </a:pPr>
            <a:endParaRPr lang="en-GB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rgbClr val="00502F"/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Dynamic and leading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edge</a:t>
            </a:r>
          </a:p>
          <a:p>
            <a:pPr marL="0" lvl="1">
              <a:buClr>
                <a:srgbClr val="00502F"/>
              </a:buClr>
            </a:pPr>
            <a:r>
              <a:rPr lang="en-GB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rgbClr val="00502F"/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Inspiring 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rgbClr val="00502F"/>
              </a:buClr>
              <a:buFont typeface="Wingdings" panose="05000000000000000000" pitchFamily="2" charset="2"/>
              <a:buChar char="§"/>
            </a:pPr>
            <a:endParaRPr lang="en-GB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rgbClr val="00502F"/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Accessible and inclusive 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rgbClr val="00502F"/>
              </a:buClr>
              <a:buFont typeface="Wingdings" panose="05000000000000000000" pitchFamily="2" charset="2"/>
              <a:buChar char="§"/>
            </a:pPr>
            <a:endParaRPr lang="en-GB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rgbClr val="00502F"/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Professional and customer focused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7" r="4795" b="173"/>
          <a:stretch/>
        </p:blipFill>
        <p:spPr>
          <a:xfrm>
            <a:off x="4435475" y="1107290"/>
            <a:ext cx="4657725" cy="398541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ltGray">
          <a:xfrm>
            <a:off x="55562" y="50800"/>
            <a:ext cx="9037637" cy="1008782"/>
          </a:xfrm>
          <a:prstGeom prst="rect">
            <a:avLst/>
          </a:prstGeom>
          <a:solidFill>
            <a:srgbClr val="00502F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 sz="2400">
              <a:solidFill>
                <a:srgbClr val="8D010F"/>
              </a:solidFill>
              <a:latin typeface="Times" pitchFamily="18" charset="0"/>
            </a:endParaRPr>
          </a:p>
        </p:txBody>
      </p:sp>
      <p:pic>
        <p:nvPicPr>
          <p:cNvPr id="5" name="Picture 11" descr="LeedsUni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814" y="470037"/>
            <a:ext cx="1694532" cy="48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2535" y="487379"/>
            <a:ext cx="3672408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something</a:t>
            </a:r>
          </a:p>
          <a:p>
            <a:pPr>
              <a:spcBef>
                <a:spcPct val="0"/>
              </a:spcBef>
            </a:pPr>
            <a:r>
              <a:rPr lang="en-GB" alt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OF OTHER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52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7" b="7031"/>
          <a:stretch/>
        </p:blipFill>
        <p:spPr>
          <a:xfrm>
            <a:off x="55563" y="1117601"/>
            <a:ext cx="9037637" cy="3975100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ltGray">
          <a:xfrm>
            <a:off x="55562" y="50800"/>
            <a:ext cx="9037637" cy="1008782"/>
          </a:xfrm>
          <a:prstGeom prst="rect">
            <a:avLst/>
          </a:prstGeom>
          <a:solidFill>
            <a:srgbClr val="00502F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 sz="2400">
              <a:solidFill>
                <a:srgbClr val="8D010F"/>
              </a:solidFill>
              <a:latin typeface="Times" pitchFamily="18" charset="0"/>
            </a:endParaRPr>
          </a:p>
        </p:txBody>
      </p:sp>
      <p:pic>
        <p:nvPicPr>
          <p:cNvPr id="4" name="Picture 11" descr="LeedsUni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814" y="470037"/>
            <a:ext cx="1694532" cy="48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2535" y="487379"/>
            <a:ext cx="3672408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something</a:t>
            </a:r>
          </a:p>
          <a:p>
            <a:pPr>
              <a:spcBef>
                <a:spcPct val="0"/>
              </a:spcBef>
            </a:pPr>
            <a:r>
              <a:rPr lang="en-GB" alt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OF OTHER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622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ltGray">
          <a:xfrm>
            <a:off x="55562" y="50800"/>
            <a:ext cx="9037637" cy="1008782"/>
          </a:xfrm>
          <a:prstGeom prst="rect">
            <a:avLst/>
          </a:prstGeom>
          <a:solidFill>
            <a:srgbClr val="00502F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 sz="2400">
              <a:solidFill>
                <a:srgbClr val="8D010F"/>
              </a:solidFill>
              <a:latin typeface="Times" pitchFamily="18" charset="0"/>
            </a:endParaRPr>
          </a:p>
        </p:txBody>
      </p:sp>
      <p:pic>
        <p:nvPicPr>
          <p:cNvPr id="3" name="Picture 11" descr="LeedsUni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814" y="470037"/>
            <a:ext cx="1694532" cy="48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535" y="487379"/>
            <a:ext cx="3672408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something</a:t>
            </a:r>
          </a:p>
          <a:p>
            <a:pPr>
              <a:spcBef>
                <a:spcPct val="0"/>
              </a:spcBef>
            </a:pPr>
            <a:r>
              <a:rPr lang="en-GB" alt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OF OTHER</a:t>
            </a:r>
          </a:p>
          <a:p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458326"/>
              </p:ext>
            </p:extLst>
          </p:nvPr>
        </p:nvGraphicFramePr>
        <p:xfrm>
          <a:off x="4067944" y="1131590"/>
          <a:ext cx="4864919" cy="371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hart" r:id="rId4" imgW="4848346" imgH="3648143" progId="MSGraph.Chart.8">
                  <p:embed followColorScheme="full"/>
                </p:oleObj>
              </mc:Choice>
              <mc:Fallback>
                <p:oleObj name="Chart" r:id="rId4" imgW="4848346" imgH="364814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067944" y="1131590"/>
                        <a:ext cx="4864919" cy="371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1551439"/>
            <a:ext cx="3763144" cy="31085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14313" lvl="1" indent="-214313">
              <a:buClr>
                <a:srgbClr val="00502F"/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It is recommended that graphs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tables are kept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</a:p>
          <a:p>
            <a:pPr marL="214313" lvl="1" indent="-214313">
              <a:buClr>
                <a:srgbClr val="00502F"/>
              </a:buClr>
              <a:buFont typeface="Wingdings" panose="05000000000000000000" pitchFamily="2" charset="2"/>
              <a:buChar char="§"/>
            </a:pPr>
            <a:endParaRPr lang="en-GB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lvl="1" indent="-214313">
              <a:buClr>
                <a:srgbClr val="00502F"/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Colour contrasts help to create clarity in complex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diagrams</a:t>
            </a:r>
          </a:p>
          <a:p>
            <a:pPr marL="214313" lvl="1" indent="-214313">
              <a:buClr>
                <a:srgbClr val="00502F"/>
              </a:buClr>
              <a:buFont typeface="Wingdings" panose="05000000000000000000" pitchFamily="2" charset="2"/>
              <a:buChar char="§"/>
            </a:pPr>
            <a:endParaRPr lang="en-GB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lvl="1" indent="-214313">
              <a:buClr>
                <a:srgbClr val="00502F"/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For further guidance on PowerPoint for teaching </a:t>
            </a:r>
            <a:b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purposes see: </a:t>
            </a:r>
            <a:b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b="1" dirty="0" smtClean="0">
                <a:solidFill>
                  <a:srgbClr val="005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www.leeds.ac.uk/sddu/online/ powerpoint_for_teaching.htm </a:t>
            </a:r>
            <a:endParaRPr lang="en-GB" altLang="en-US" b="1" dirty="0">
              <a:solidFill>
                <a:srgbClr val="005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84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ltGray">
          <a:xfrm>
            <a:off x="55562" y="50800"/>
            <a:ext cx="9037637" cy="1008782"/>
          </a:xfrm>
          <a:prstGeom prst="rect">
            <a:avLst/>
          </a:prstGeom>
          <a:solidFill>
            <a:srgbClr val="00502F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 sz="2400">
              <a:solidFill>
                <a:srgbClr val="8D010F"/>
              </a:solidFill>
              <a:latin typeface="Times" pitchFamily="18" charset="0"/>
            </a:endParaRPr>
          </a:p>
        </p:txBody>
      </p:sp>
      <p:pic>
        <p:nvPicPr>
          <p:cNvPr id="3" name="Picture 11" descr="LeedsUni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814" y="470037"/>
            <a:ext cx="1694532" cy="48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535" y="487379"/>
            <a:ext cx="3672408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something</a:t>
            </a:r>
          </a:p>
          <a:p>
            <a:pPr>
              <a:spcBef>
                <a:spcPct val="0"/>
              </a:spcBef>
            </a:pPr>
            <a:r>
              <a:rPr lang="en-GB" alt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OF OTHER</a:t>
            </a:r>
          </a:p>
          <a:p>
            <a:endParaRPr lang="en-GB" dirty="0"/>
          </a:p>
        </p:txBody>
      </p:sp>
      <p:graphicFrame>
        <p:nvGraphicFramePr>
          <p:cNvPr id="5" name="Group 14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9198263"/>
              </p:ext>
            </p:extLst>
          </p:nvPr>
        </p:nvGraphicFramePr>
        <p:xfrm>
          <a:off x="304798" y="1275606"/>
          <a:ext cx="8501064" cy="3600673"/>
        </p:xfrm>
        <a:graphic>
          <a:graphicData uri="http://schemas.openxmlformats.org/drawingml/2006/table">
            <a:tbl>
              <a:tblPr/>
              <a:tblGrid>
                <a:gridCol w="2256169"/>
                <a:gridCol w="1248979"/>
                <a:gridCol w="1248979"/>
                <a:gridCol w="1248979"/>
                <a:gridCol w="1248979"/>
                <a:gridCol w="1248979"/>
              </a:tblGrid>
              <a:tr h="360313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Column header row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02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Column</a:t>
                      </a:r>
                      <a:endParaRPr kumimoji="0" lang="en-GB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02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Column</a:t>
                      </a:r>
                      <a:endParaRPr kumimoji="0" lang="en-GB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02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Column</a:t>
                      </a:r>
                      <a:endParaRPr kumimoji="0" lang="en-GB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02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Column</a:t>
                      </a:r>
                      <a:endParaRPr kumimoji="0" lang="en-GB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02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Column</a:t>
                      </a:r>
                      <a:endParaRPr kumimoji="0" lang="en-GB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02F"/>
                    </a:solidFill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Row heading</a:t>
                      </a:r>
                    </a:p>
                  </a:txBody>
                  <a:tcPr marL="72000" marR="72000" marT="36000" marB="36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Row heading</a:t>
                      </a:r>
                    </a:p>
                  </a:txBody>
                  <a:tcPr marL="72000" marR="72000" marT="36000" marB="36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304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135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Row heading</a:t>
                      </a:r>
                    </a:p>
                  </a:txBody>
                  <a:tcPr marL="72000" marR="72000" marT="36000" marB="36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Row heading</a:t>
                      </a:r>
                    </a:p>
                  </a:txBody>
                  <a:tcPr marL="72000" marR="72000" marT="36000" marB="36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643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Row heading</a:t>
                      </a:r>
                    </a:p>
                  </a:txBody>
                  <a:tcPr marL="72000" marR="72000" marT="36000" marB="36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Row heading</a:t>
                      </a:r>
                    </a:p>
                  </a:txBody>
                  <a:tcPr marL="72000" marR="72000" marT="36000" marB="36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734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Row heading</a:t>
                      </a:r>
                    </a:p>
                  </a:txBody>
                  <a:tcPr marL="72000" marR="72000" marT="36000" marB="36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Row heading</a:t>
                      </a:r>
                    </a:p>
                  </a:txBody>
                  <a:tcPr marL="72000" marR="72000" marT="36000" marB="36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155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Row heading</a:t>
                      </a:r>
                    </a:p>
                  </a:txBody>
                  <a:tcPr marL="72000" marR="72000" marT="36000" marB="36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9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ltGray">
          <a:xfrm>
            <a:off x="55562" y="50800"/>
            <a:ext cx="9037637" cy="5041900"/>
          </a:xfrm>
          <a:prstGeom prst="rect">
            <a:avLst/>
          </a:prstGeom>
          <a:solidFill>
            <a:srgbClr val="C4123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 sz="2400">
              <a:solidFill>
                <a:srgbClr val="8D010F"/>
              </a:solidFill>
              <a:latin typeface="Times" pitchFamily="18" charset="0"/>
            </a:endParaRPr>
          </a:p>
        </p:txBody>
      </p:sp>
      <p:pic>
        <p:nvPicPr>
          <p:cNvPr id="3" name="Picture 11" descr="LeedsUni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814" y="470037"/>
            <a:ext cx="1694532" cy="48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535" y="487379"/>
            <a:ext cx="3672408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something</a:t>
            </a:r>
          </a:p>
          <a:p>
            <a:pPr>
              <a:spcBef>
                <a:spcPct val="0"/>
              </a:spcBef>
            </a:pPr>
            <a:r>
              <a:rPr lang="en-GB" alt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OF OTHER</a:t>
            </a:r>
          </a:p>
          <a:p>
            <a:endParaRPr lang="en-GB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04800" y="1981743"/>
            <a:ext cx="8504546" cy="1098550"/>
          </a:xfrm>
          <a:prstGeom prst="rect">
            <a:avLst/>
          </a:prstGeom>
          <a:noFill/>
        </p:spPr>
        <p:txBody>
          <a:bodyPr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contrast colours will help audiences to read text from a distance </a:t>
            </a:r>
            <a:endParaRPr lang="en-GB" altLang="en-US" sz="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04800" y="3069547"/>
            <a:ext cx="5394325" cy="1329013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</a:pPr>
            <a:r>
              <a:rPr lang="en-GB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template is available in red, green or black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</a:pPr>
            <a:r>
              <a:rPr lang="en-GB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further guidance see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</a:pPr>
            <a:r>
              <a:rPr lang="en-GB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www.leeds.ac.uk/identitymanagement</a:t>
            </a:r>
          </a:p>
          <a:p>
            <a:endParaRPr lang="en-GB" altLang="en-US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1072960"/>
            <a:ext cx="850106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65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ltGray">
          <a:xfrm>
            <a:off x="55562" y="50800"/>
            <a:ext cx="9037637" cy="1008782"/>
          </a:xfrm>
          <a:prstGeom prst="rect">
            <a:avLst/>
          </a:prstGeom>
          <a:solidFill>
            <a:srgbClr val="C4123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 sz="2400">
              <a:solidFill>
                <a:srgbClr val="8D010F"/>
              </a:solidFill>
              <a:latin typeface="Times" pitchFamily="18" charset="0"/>
            </a:endParaRPr>
          </a:p>
        </p:txBody>
      </p:sp>
      <p:pic>
        <p:nvPicPr>
          <p:cNvPr id="3" name="Picture 11" descr="LeedsUni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814" y="470037"/>
            <a:ext cx="1694532" cy="48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535" y="487379"/>
            <a:ext cx="3672408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something</a:t>
            </a:r>
          </a:p>
          <a:p>
            <a:pPr>
              <a:spcBef>
                <a:spcPct val="0"/>
              </a:spcBef>
            </a:pPr>
            <a:r>
              <a:rPr lang="en-GB" alt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OF OTHER</a:t>
            </a:r>
          </a:p>
          <a:p>
            <a:endParaRPr lang="en-GB" dirty="0"/>
          </a:p>
        </p:txBody>
      </p:sp>
      <p:sp>
        <p:nvSpPr>
          <p:cNvPr id="5" name="Rectangle 14"/>
          <p:cNvSpPr txBox="1">
            <a:spLocks noChangeArrowheads="1"/>
          </p:cNvSpPr>
          <p:nvPr/>
        </p:nvSpPr>
        <p:spPr>
          <a:xfrm>
            <a:off x="304849" y="1204913"/>
            <a:ext cx="8501013" cy="434975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 altLang="en-US" sz="2400" dirty="0" smtClean="0">
                <a:solidFill>
                  <a:srgbClr val="C412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notes have been designed to help you to conform to the recommended best practice</a:t>
            </a:r>
          </a:p>
          <a:p>
            <a:pPr marL="0" indent="0">
              <a:spcBef>
                <a:spcPts val="0"/>
              </a:spcBef>
            </a:pPr>
            <a:endParaRPr lang="en-GB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It is recommended that all headings are set in Arial Regular 24pt.</a:t>
            </a:r>
          </a:p>
          <a:p>
            <a:pPr marL="177800" indent="-177800">
              <a:spcBef>
                <a:spcPts val="0"/>
              </a:spcBef>
            </a:pPr>
            <a:endParaRPr lang="en-GB" alt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-177800">
              <a:spcBef>
                <a:spcPts val="0"/>
              </a:spcBef>
              <a:buClr>
                <a:srgbClr val="C41230"/>
              </a:buClr>
            </a:pP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All following text should be in Arial Regular 20pt. </a:t>
            </a:r>
          </a:p>
          <a:p>
            <a:pPr marL="177800" lvl="1" indent="-177800">
              <a:spcBef>
                <a:spcPts val="0"/>
              </a:spcBef>
              <a:buClr>
                <a:srgbClr val="C41230"/>
              </a:buClr>
            </a:pPr>
            <a:endParaRPr lang="en-GB" alt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-177800">
              <a:spcBef>
                <a:spcPts val="0"/>
              </a:spcBef>
              <a:buClr>
                <a:srgbClr val="C41230"/>
              </a:buClr>
            </a:pP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GB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to highlight rather than</a:t>
            </a:r>
            <a:r>
              <a:rPr lang="en-GB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italics</a:t>
            </a: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altLang="en-U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underlining</a:t>
            </a: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7800" lvl="2" indent="-177800">
              <a:spcBef>
                <a:spcPts val="0"/>
              </a:spcBef>
              <a:buClr>
                <a:srgbClr val="C41230"/>
              </a:buClr>
              <a:buNone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	(as these can make words appear to ‘run together’)</a:t>
            </a:r>
          </a:p>
          <a:p>
            <a:pPr marL="177800" lvl="1" indent="-177800">
              <a:spcBef>
                <a:spcPts val="0"/>
              </a:spcBef>
              <a:buClr>
                <a:srgbClr val="C41230"/>
              </a:buClr>
            </a:pPr>
            <a:endParaRPr lang="en-GB" alt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-177800">
              <a:spcBef>
                <a:spcPts val="0"/>
              </a:spcBef>
              <a:buClr>
                <a:srgbClr val="C41230"/>
              </a:buClr>
            </a:pP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Bullet points or numbers are easier to read than continuous prose</a:t>
            </a:r>
          </a:p>
          <a:p>
            <a:pPr marL="177800" lvl="1" indent="-177800">
              <a:spcBef>
                <a:spcPts val="0"/>
              </a:spcBef>
              <a:buClr>
                <a:srgbClr val="C41230"/>
              </a:buClr>
            </a:pPr>
            <a:endParaRPr lang="en-GB" alt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-177800">
              <a:spcBef>
                <a:spcPts val="0"/>
              </a:spcBef>
              <a:buClr>
                <a:srgbClr val="C41230"/>
              </a:buClr>
            </a:pP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For maximum impact, avoid overcrowding slides - limit your points to a     maximum of 6 per page</a:t>
            </a:r>
            <a:endParaRPr lang="en-GB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44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ltGray">
          <a:xfrm>
            <a:off x="55562" y="50800"/>
            <a:ext cx="9037637" cy="1008782"/>
          </a:xfrm>
          <a:prstGeom prst="rect">
            <a:avLst/>
          </a:prstGeom>
          <a:solidFill>
            <a:srgbClr val="C4123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 sz="2400">
              <a:solidFill>
                <a:srgbClr val="8D010F"/>
              </a:solidFill>
              <a:latin typeface="Times" pitchFamily="18" charset="0"/>
            </a:endParaRPr>
          </a:p>
        </p:txBody>
      </p:sp>
      <p:pic>
        <p:nvPicPr>
          <p:cNvPr id="3" name="Picture 11" descr="LeedsUni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814" y="470037"/>
            <a:ext cx="1694532" cy="48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535" y="487379"/>
            <a:ext cx="3672408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something</a:t>
            </a:r>
          </a:p>
          <a:p>
            <a:pPr>
              <a:spcBef>
                <a:spcPct val="0"/>
              </a:spcBef>
            </a:pPr>
            <a:r>
              <a:rPr lang="en-GB" alt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OF OTHER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2" t="29175" r="11848" b="26153"/>
          <a:stretch/>
        </p:blipFill>
        <p:spPr>
          <a:xfrm>
            <a:off x="4310070" y="1203324"/>
            <a:ext cx="4493906" cy="1728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2" t="29175" r="11848" b="26153"/>
          <a:stretch/>
        </p:blipFill>
        <p:spPr>
          <a:xfrm>
            <a:off x="4310070" y="3114186"/>
            <a:ext cx="4493906" cy="1728465"/>
          </a:xfrm>
          <a:prstGeom prst="rect">
            <a:avLst/>
          </a:prstGeom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04801" y="1203325"/>
            <a:ext cx="3835152" cy="25925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lvl="1" indent="-180975">
              <a:spcBef>
                <a:spcPts val="0"/>
              </a:spcBef>
              <a:buClr>
                <a:srgbClr val="C41230"/>
              </a:buClr>
            </a:pP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right images can clarify your message and add real impact</a:t>
            </a:r>
          </a:p>
          <a:p>
            <a:pPr marL="180975" lvl="1" indent="-180975">
              <a:spcBef>
                <a:spcPts val="0"/>
              </a:spcBef>
              <a:buClr>
                <a:srgbClr val="C41230"/>
              </a:buClr>
            </a:pPr>
            <a:endParaRPr lang="en-GB" alt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1" indent="-180975">
              <a:spcBef>
                <a:spcPts val="0"/>
              </a:spcBef>
              <a:buClr>
                <a:srgbClr val="C41230"/>
              </a:buClr>
            </a:pP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It is recommended that distracting effects such as appear or fade-in should be avoided</a:t>
            </a:r>
          </a:p>
          <a:p>
            <a:pPr marL="180975" lvl="1" indent="-180975">
              <a:spcBef>
                <a:spcPts val="0"/>
              </a:spcBef>
              <a:buClr>
                <a:srgbClr val="C41230"/>
              </a:buClr>
            </a:pPr>
            <a:endParaRPr lang="en-GB" alt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1" indent="-180975">
              <a:spcBef>
                <a:spcPts val="0"/>
              </a:spcBef>
              <a:buClr>
                <a:srgbClr val="C41230"/>
              </a:buClr>
            </a:pP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For further guidance see: </a:t>
            </a:r>
            <a:r>
              <a:rPr lang="en-GB" altLang="en-US" sz="1800" b="1" dirty="0" smtClean="0">
                <a:solidFill>
                  <a:srgbClr val="C412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comms.leeds.ac.uk/print/identity-management-guidelines/</a:t>
            </a:r>
            <a:r>
              <a:rPr lang="en-GB" altLang="en-US" sz="1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1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1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1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14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473319"/>
            <a:ext cx="3835152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lvl="1"/>
            <a:r>
              <a:rPr lang="en-GB" altLang="en-US" sz="1200" b="1" dirty="0">
                <a:solidFill>
                  <a:srgbClr val="C412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this page you can download the Identity Management guidelines PDF (pages 20-22</a:t>
            </a:r>
            <a:r>
              <a:rPr lang="en-GB" altLang="en-US" sz="1200" b="1" dirty="0" smtClean="0">
                <a:solidFill>
                  <a:srgbClr val="C412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en-US" sz="1200" b="1" dirty="0">
              <a:solidFill>
                <a:srgbClr val="C41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1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ltGray">
          <a:xfrm>
            <a:off x="55562" y="50800"/>
            <a:ext cx="9037637" cy="1008782"/>
          </a:xfrm>
          <a:prstGeom prst="rect">
            <a:avLst/>
          </a:prstGeom>
          <a:solidFill>
            <a:srgbClr val="C4123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 sz="2400">
              <a:solidFill>
                <a:srgbClr val="8D010F"/>
              </a:solidFill>
              <a:latin typeface="Times" pitchFamily="18" charset="0"/>
            </a:endParaRPr>
          </a:p>
        </p:txBody>
      </p:sp>
      <p:pic>
        <p:nvPicPr>
          <p:cNvPr id="3" name="Picture 11" descr="LeedsUni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814" y="470037"/>
            <a:ext cx="1694532" cy="48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535" y="487379"/>
            <a:ext cx="3672408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something</a:t>
            </a:r>
          </a:p>
          <a:p>
            <a:pPr>
              <a:spcBef>
                <a:spcPct val="0"/>
              </a:spcBef>
            </a:pPr>
            <a:r>
              <a:rPr lang="en-GB" alt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OF OTHER</a:t>
            </a:r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15815" y="1203325"/>
            <a:ext cx="4260948" cy="3416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indent="-228600"/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Images should be chosen 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</a:p>
          <a:p>
            <a:pPr marL="228600" indent="-228600"/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convey that the 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University is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/>
            <a:endParaRPr lang="en-GB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rgbClr val="C41230"/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Proud of its tradition  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rgbClr val="C41230"/>
              </a:buClr>
              <a:buFont typeface="Wingdings" panose="05000000000000000000" pitchFamily="2" charset="2"/>
              <a:buChar char="§"/>
            </a:pPr>
            <a:endParaRPr lang="en-GB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rgbClr val="C41230"/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Committed to excellence 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rgbClr val="C41230"/>
              </a:buClr>
              <a:buFont typeface="Wingdings" panose="05000000000000000000" pitchFamily="2" charset="2"/>
              <a:buChar char="§"/>
            </a:pPr>
            <a:endParaRPr lang="en-GB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rgbClr val="C41230"/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Modern and future focussed 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rgbClr val="C41230"/>
              </a:buClr>
              <a:buFont typeface="Wingdings" panose="05000000000000000000" pitchFamily="2" charset="2"/>
              <a:buChar char="§"/>
            </a:pPr>
            <a:endParaRPr lang="en-GB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rgbClr val="C41230"/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Dynamic and leading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edge</a:t>
            </a:r>
          </a:p>
          <a:p>
            <a:pPr marL="0" lvl="1">
              <a:buClr>
                <a:srgbClr val="C41230"/>
              </a:buClr>
            </a:pPr>
            <a:r>
              <a:rPr lang="en-GB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rgbClr val="C41230"/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Inspiring 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rgbClr val="C41230"/>
              </a:buClr>
              <a:buFont typeface="Wingdings" panose="05000000000000000000" pitchFamily="2" charset="2"/>
              <a:buChar char="§"/>
            </a:pPr>
            <a:endParaRPr lang="en-GB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rgbClr val="C41230"/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Accessible and inclusive 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rgbClr val="C41230"/>
              </a:buClr>
              <a:buFont typeface="Wingdings" panose="05000000000000000000" pitchFamily="2" charset="2"/>
              <a:buChar char="§"/>
            </a:pPr>
            <a:endParaRPr lang="en-GB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rgbClr val="C41230"/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Professional and customer focused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7" r="4795" b="173"/>
          <a:stretch/>
        </p:blipFill>
        <p:spPr>
          <a:xfrm>
            <a:off x="4435475" y="1107290"/>
            <a:ext cx="4657725" cy="398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0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5562" y="1059582"/>
            <a:ext cx="9037637" cy="40331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04800" y="1981743"/>
            <a:ext cx="8504546" cy="1098550"/>
          </a:xfrm>
          <a:prstGeom prst="rect">
            <a:avLst/>
          </a:prstGeom>
          <a:noFill/>
        </p:spPr>
        <p:txBody>
          <a:bodyPr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contrast colours will help audiences to read text from a distance </a:t>
            </a:r>
            <a:endParaRPr lang="en-GB" altLang="en-US" sz="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304800" y="3069547"/>
            <a:ext cx="5394325" cy="1329013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</a:pPr>
            <a:r>
              <a:rPr lang="en-GB" altLang="en-US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template is available in red, green or black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</a:pPr>
            <a:r>
              <a:rPr lang="en-GB" altLang="en-US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further guidance see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</a:pPr>
            <a:r>
              <a:rPr lang="en-GB" altLang="en-US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www.leeds.ac.uk/identitymanagement</a:t>
            </a:r>
          </a:p>
          <a:p>
            <a:endParaRPr lang="en-GB" altLang="en-US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04800" y="1072960"/>
            <a:ext cx="850106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56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ltGray">
          <a:xfrm>
            <a:off x="55562" y="50800"/>
            <a:ext cx="9037637" cy="1008782"/>
          </a:xfrm>
          <a:prstGeom prst="rect">
            <a:avLst/>
          </a:prstGeom>
          <a:solidFill>
            <a:srgbClr val="C4123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 sz="2400">
              <a:solidFill>
                <a:srgbClr val="8D010F"/>
              </a:solidFill>
              <a:latin typeface="Times" pitchFamily="18" charset="0"/>
            </a:endParaRPr>
          </a:p>
        </p:txBody>
      </p:sp>
      <p:pic>
        <p:nvPicPr>
          <p:cNvPr id="3" name="Picture 11" descr="LeedsUni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814" y="470037"/>
            <a:ext cx="1694532" cy="48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535" y="487379"/>
            <a:ext cx="3672408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something</a:t>
            </a:r>
          </a:p>
          <a:p>
            <a:pPr>
              <a:spcBef>
                <a:spcPct val="0"/>
              </a:spcBef>
            </a:pPr>
            <a:r>
              <a:rPr lang="en-GB" alt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OF OTHER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7" b="7031"/>
          <a:stretch/>
        </p:blipFill>
        <p:spPr>
          <a:xfrm>
            <a:off x="55563" y="1117601"/>
            <a:ext cx="9037637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8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ltGray">
          <a:xfrm>
            <a:off x="55562" y="50800"/>
            <a:ext cx="9037637" cy="1008782"/>
          </a:xfrm>
          <a:prstGeom prst="rect">
            <a:avLst/>
          </a:prstGeom>
          <a:solidFill>
            <a:srgbClr val="C4123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 sz="2400">
              <a:solidFill>
                <a:srgbClr val="8D010F"/>
              </a:solidFill>
              <a:latin typeface="Times" pitchFamily="18" charset="0"/>
            </a:endParaRPr>
          </a:p>
        </p:txBody>
      </p:sp>
      <p:pic>
        <p:nvPicPr>
          <p:cNvPr id="3" name="Picture 11" descr="LeedsUni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814" y="470037"/>
            <a:ext cx="1694532" cy="48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535" y="487379"/>
            <a:ext cx="3672408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something</a:t>
            </a:r>
          </a:p>
          <a:p>
            <a:pPr>
              <a:spcBef>
                <a:spcPct val="0"/>
              </a:spcBef>
            </a:pPr>
            <a:r>
              <a:rPr lang="en-GB" alt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OF OTHER</a:t>
            </a:r>
          </a:p>
          <a:p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656787"/>
              </p:ext>
            </p:extLst>
          </p:nvPr>
        </p:nvGraphicFramePr>
        <p:xfrm>
          <a:off x="4067944" y="1131590"/>
          <a:ext cx="4864919" cy="371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Chart" r:id="rId4" imgW="4848346" imgH="3648143" progId="MSGraph.Chart.8">
                  <p:embed followColorScheme="full"/>
                </p:oleObj>
              </mc:Choice>
              <mc:Fallback>
                <p:oleObj name="Chart" r:id="rId4" imgW="4848346" imgH="364814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067944" y="1131590"/>
                        <a:ext cx="4864919" cy="371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1551439"/>
            <a:ext cx="3763144" cy="31085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14313" lvl="1" indent="-214313">
              <a:buClr>
                <a:srgbClr val="C41230"/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It is recommended that graphs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tables are kept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</a:p>
          <a:p>
            <a:pPr marL="214313" lvl="1" indent="-214313">
              <a:buClr>
                <a:srgbClr val="C41230"/>
              </a:buClr>
              <a:buFont typeface="Wingdings" panose="05000000000000000000" pitchFamily="2" charset="2"/>
              <a:buChar char="§"/>
            </a:pPr>
            <a:endParaRPr lang="en-GB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lvl="1" indent="-214313">
              <a:buClr>
                <a:srgbClr val="C41230"/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Colour contrasts help to create clarity in complex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diagrams</a:t>
            </a:r>
          </a:p>
          <a:p>
            <a:pPr marL="214313" lvl="1" indent="-214313">
              <a:buClr>
                <a:srgbClr val="C41230"/>
              </a:buClr>
              <a:buFont typeface="Wingdings" panose="05000000000000000000" pitchFamily="2" charset="2"/>
              <a:buChar char="§"/>
            </a:pPr>
            <a:endParaRPr lang="en-GB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lvl="1" indent="-214313">
              <a:buClr>
                <a:srgbClr val="C41230"/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For further guidance on PowerPoint for teaching </a:t>
            </a:r>
            <a:b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purposes see: </a:t>
            </a:r>
            <a:b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b="1" dirty="0" smtClean="0">
                <a:solidFill>
                  <a:srgbClr val="C412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www.leeds.ac.uk/sddu/online/ powerpoint_for_teaching.htm </a:t>
            </a:r>
            <a:endParaRPr lang="en-GB" altLang="en-US" b="1" dirty="0">
              <a:solidFill>
                <a:srgbClr val="C41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121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4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964277"/>
              </p:ext>
            </p:extLst>
          </p:nvPr>
        </p:nvGraphicFramePr>
        <p:xfrm>
          <a:off x="304798" y="1275606"/>
          <a:ext cx="8501064" cy="3600673"/>
        </p:xfrm>
        <a:graphic>
          <a:graphicData uri="http://schemas.openxmlformats.org/drawingml/2006/table">
            <a:tbl>
              <a:tblPr/>
              <a:tblGrid>
                <a:gridCol w="2256169"/>
                <a:gridCol w="1248979"/>
                <a:gridCol w="1248979"/>
                <a:gridCol w="1248979"/>
                <a:gridCol w="1248979"/>
                <a:gridCol w="1248979"/>
              </a:tblGrid>
              <a:tr h="360313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Column header row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123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Column</a:t>
                      </a:r>
                      <a:endParaRPr kumimoji="0" lang="en-GB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123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Column</a:t>
                      </a:r>
                      <a:endParaRPr kumimoji="0" lang="en-GB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123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Column</a:t>
                      </a:r>
                      <a:endParaRPr kumimoji="0" lang="en-GB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123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Column</a:t>
                      </a:r>
                      <a:endParaRPr kumimoji="0" lang="en-GB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123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Column</a:t>
                      </a:r>
                      <a:endParaRPr kumimoji="0" lang="en-GB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1230"/>
                    </a:solidFill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Row heading</a:t>
                      </a:r>
                    </a:p>
                  </a:txBody>
                  <a:tcPr marL="72000" marR="72000" marT="36000" marB="36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Row heading</a:t>
                      </a:r>
                    </a:p>
                  </a:txBody>
                  <a:tcPr marL="72000" marR="72000" marT="36000" marB="36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304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135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Row heading</a:t>
                      </a:r>
                    </a:p>
                  </a:txBody>
                  <a:tcPr marL="72000" marR="72000" marT="36000" marB="36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Row heading</a:t>
                      </a:r>
                    </a:p>
                  </a:txBody>
                  <a:tcPr marL="72000" marR="72000" marT="36000" marB="36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643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Row heading</a:t>
                      </a:r>
                    </a:p>
                  </a:txBody>
                  <a:tcPr marL="72000" marR="72000" marT="36000" marB="36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Row heading</a:t>
                      </a:r>
                    </a:p>
                  </a:txBody>
                  <a:tcPr marL="72000" marR="72000" marT="36000" marB="36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734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Row heading</a:t>
                      </a:r>
                    </a:p>
                  </a:txBody>
                  <a:tcPr marL="72000" marR="72000" marT="36000" marB="36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Row heading</a:t>
                      </a:r>
                    </a:p>
                  </a:txBody>
                  <a:tcPr marL="72000" marR="72000" marT="36000" marB="36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155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Row heading</a:t>
                      </a:r>
                    </a:p>
                  </a:txBody>
                  <a:tcPr marL="72000" marR="72000" marT="36000" marB="36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ltGray">
          <a:xfrm>
            <a:off x="55562" y="50800"/>
            <a:ext cx="9037637" cy="1008782"/>
          </a:xfrm>
          <a:prstGeom prst="rect">
            <a:avLst/>
          </a:prstGeom>
          <a:solidFill>
            <a:srgbClr val="C4123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 sz="2400">
              <a:solidFill>
                <a:srgbClr val="8D010F"/>
              </a:solidFill>
              <a:latin typeface="Times" pitchFamily="18" charset="0"/>
            </a:endParaRPr>
          </a:p>
        </p:txBody>
      </p:sp>
      <p:pic>
        <p:nvPicPr>
          <p:cNvPr id="4" name="Picture 11" descr="LeedsUni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814" y="470037"/>
            <a:ext cx="1694532" cy="48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2535" y="487379"/>
            <a:ext cx="3672408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something</a:t>
            </a:r>
          </a:p>
          <a:p>
            <a:pPr>
              <a:spcBef>
                <a:spcPct val="0"/>
              </a:spcBef>
            </a:pPr>
            <a:r>
              <a:rPr lang="en-GB" alt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OF OTHER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76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1" descr="LeedsUni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814" y="470037"/>
            <a:ext cx="1694532" cy="48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2535" y="487379"/>
            <a:ext cx="3672408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School of something</a:t>
            </a:r>
          </a:p>
          <a:p>
            <a:pPr>
              <a:spcBef>
                <a:spcPct val="0"/>
              </a:spcBef>
            </a:pPr>
            <a:r>
              <a:rPr lang="en-GB" alt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FACULTY OF OTHER</a:t>
            </a:r>
          </a:p>
          <a:p>
            <a:endParaRPr lang="en-GB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04800" y="1981743"/>
            <a:ext cx="8504546" cy="1098550"/>
          </a:xfrm>
          <a:prstGeom prst="rect">
            <a:avLst/>
          </a:prstGeom>
          <a:noFill/>
        </p:spPr>
        <p:txBody>
          <a:bodyPr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 contrast colours will help audiences to read text from a distance </a:t>
            </a:r>
            <a:endParaRPr lang="en-GB" altLang="en-U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04800" y="3069547"/>
            <a:ext cx="5394325" cy="1329013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template is available in red, green or black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further guidance see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www.leeds.ac.uk/identitymanagement</a:t>
            </a:r>
          </a:p>
          <a:p>
            <a:endParaRPr lang="en-GB" alt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1058863"/>
            <a:ext cx="85045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814" y="459672"/>
            <a:ext cx="1705336" cy="48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0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11" descr="LeedsUni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814" y="470037"/>
            <a:ext cx="1694532" cy="48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535" y="487379"/>
            <a:ext cx="3672408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School of something</a:t>
            </a:r>
          </a:p>
          <a:p>
            <a:pPr>
              <a:spcBef>
                <a:spcPct val="0"/>
              </a:spcBef>
            </a:pPr>
            <a:r>
              <a:rPr lang="en-GB" alt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FACULTY OF OTHER</a:t>
            </a:r>
          </a:p>
          <a:p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1058863"/>
            <a:ext cx="85045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814" y="459672"/>
            <a:ext cx="1705336" cy="486287"/>
          </a:xfrm>
          <a:prstGeom prst="rect">
            <a:avLst/>
          </a:prstGeom>
        </p:spPr>
      </p:pic>
      <p:sp>
        <p:nvSpPr>
          <p:cNvPr id="9" name="Rectangle 14"/>
          <p:cNvSpPr txBox="1">
            <a:spLocks noChangeArrowheads="1"/>
          </p:cNvSpPr>
          <p:nvPr/>
        </p:nvSpPr>
        <p:spPr>
          <a:xfrm>
            <a:off x="304849" y="1204913"/>
            <a:ext cx="8501013" cy="434975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These notes have been designed to help you to conform to the recommended best practice</a:t>
            </a:r>
          </a:p>
          <a:p>
            <a:pPr marL="0" indent="0">
              <a:spcBef>
                <a:spcPts val="0"/>
              </a:spcBef>
            </a:pPr>
            <a:endParaRPr lang="en-GB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It is recommended that all headings are set in Arial Regular 24pt.</a:t>
            </a:r>
          </a:p>
          <a:p>
            <a:pPr marL="177800" indent="-177800">
              <a:spcBef>
                <a:spcPts val="0"/>
              </a:spcBef>
            </a:pPr>
            <a:endParaRPr lang="en-GB" alt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-177800">
              <a:spcBef>
                <a:spcPts val="0"/>
              </a:spcBef>
              <a:buClr>
                <a:schemeClr val="tx1"/>
              </a:buClr>
            </a:pP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All following text should be in Arial Regular 20pt. </a:t>
            </a:r>
          </a:p>
          <a:p>
            <a:pPr marL="177800" lvl="1" indent="-177800">
              <a:spcBef>
                <a:spcPts val="0"/>
              </a:spcBef>
              <a:buClr>
                <a:schemeClr val="tx1"/>
              </a:buClr>
            </a:pPr>
            <a:endParaRPr lang="en-GB" alt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-177800">
              <a:spcBef>
                <a:spcPts val="0"/>
              </a:spcBef>
              <a:buClr>
                <a:schemeClr val="tx1"/>
              </a:buClr>
            </a:pP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GB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to highlight rather than</a:t>
            </a:r>
            <a:r>
              <a:rPr lang="en-GB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italics</a:t>
            </a: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altLang="en-U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underlining</a:t>
            </a: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7800" lvl="2" indent="-177800">
              <a:spcBef>
                <a:spcPts val="0"/>
              </a:spcBef>
              <a:buClr>
                <a:schemeClr val="tx1"/>
              </a:buClr>
              <a:buNone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	(as these can make words appear to ‘run together’)</a:t>
            </a:r>
          </a:p>
          <a:p>
            <a:pPr marL="177800" lvl="1" indent="-177800">
              <a:spcBef>
                <a:spcPts val="0"/>
              </a:spcBef>
              <a:buClr>
                <a:schemeClr val="tx1"/>
              </a:buClr>
            </a:pPr>
            <a:endParaRPr lang="en-GB" alt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-177800">
              <a:spcBef>
                <a:spcPts val="0"/>
              </a:spcBef>
              <a:buClr>
                <a:schemeClr val="tx1"/>
              </a:buClr>
            </a:pP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Bullet points or numbers are easier to read than continuous prose</a:t>
            </a:r>
          </a:p>
          <a:p>
            <a:pPr marL="177800" lvl="1" indent="-177800">
              <a:spcBef>
                <a:spcPts val="0"/>
              </a:spcBef>
              <a:buClr>
                <a:schemeClr val="tx1"/>
              </a:buClr>
            </a:pPr>
            <a:endParaRPr lang="en-GB" alt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-177800">
              <a:spcBef>
                <a:spcPts val="0"/>
              </a:spcBef>
              <a:buClr>
                <a:schemeClr val="tx1"/>
              </a:buClr>
            </a:pP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For maximum impact, avoid overcrowding slides - limit your points to a     maximum of 6 per page</a:t>
            </a:r>
            <a:endParaRPr lang="en-GB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62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11" descr="LeedsUni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814" y="470037"/>
            <a:ext cx="1694532" cy="48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535" y="487379"/>
            <a:ext cx="3672408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School of something</a:t>
            </a:r>
          </a:p>
          <a:p>
            <a:pPr>
              <a:spcBef>
                <a:spcPct val="0"/>
              </a:spcBef>
            </a:pPr>
            <a:r>
              <a:rPr lang="en-GB" alt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FACULTY OF OTHER</a:t>
            </a:r>
          </a:p>
          <a:p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1058863"/>
            <a:ext cx="85045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814" y="459672"/>
            <a:ext cx="1705336" cy="4862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2" t="29175" r="11848" b="26153"/>
          <a:stretch/>
        </p:blipFill>
        <p:spPr>
          <a:xfrm>
            <a:off x="4310070" y="1203324"/>
            <a:ext cx="4493906" cy="17284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2" t="29175" r="11848" b="26153"/>
          <a:stretch/>
        </p:blipFill>
        <p:spPr>
          <a:xfrm>
            <a:off x="4310070" y="3114186"/>
            <a:ext cx="4493906" cy="1728465"/>
          </a:xfrm>
          <a:prstGeom prst="rect">
            <a:avLst/>
          </a:prstGeom>
        </p:spPr>
      </p:pic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304801" y="1203325"/>
            <a:ext cx="3835152" cy="25925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lvl="1" indent="-180975">
              <a:spcBef>
                <a:spcPts val="0"/>
              </a:spcBef>
              <a:buClr>
                <a:schemeClr val="tx1"/>
              </a:buClr>
            </a:pP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right images can clarify your message and add real impact</a:t>
            </a:r>
          </a:p>
          <a:p>
            <a:pPr marL="180975" lvl="1" indent="-180975">
              <a:spcBef>
                <a:spcPts val="0"/>
              </a:spcBef>
              <a:buClr>
                <a:schemeClr val="tx1"/>
              </a:buClr>
            </a:pPr>
            <a:endParaRPr lang="en-GB" alt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1" indent="-180975">
              <a:spcBef>
                <a:spcPts val="0"/>
              </a:spcBef>
              <a:buClr>
                <a:schemeClr val="tx1"/>
              </a:buClr>
            </a:pP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It is recommended that distracting effects such as appear or fade-in should be avoided</a:t>
            </a:r>
          </a:p>
          <a:p>
            <a:pPr marL="180975" lvl="1" indent="-180975">
              <a:spcBef>
                <a:spcPts val="0"/>
              </a:spcBef>
              <a:buClr>
                <a:schemeClr val="tx1"/>
              </a:buClr>
            </a:pPr>
            <a:endParaRPr lang="en-GB" alt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1" indent="-180975">
              <a:spcBef>
                <a:spcPts val="0"/>
              </a:spcBef>
              <a:buClr>
                <a:schemeClr val="tx1"/>
              </a:buClr>
            </a:pP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For further guidance see: </a:t>
            </a:r>
            <a:r>
              <a:rPr lang="en-GB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comms.leeds.ac.uk/print/identity-management-guidelines/</a:t>
            </a:r>
            <a:r>
              <a:rPr lang="en-GB" altLang="en-US" sz="1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1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1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1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14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4473319"/>
            <a:ext cx="3835152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lvl="1"/>
            <a:r>
              <a:rPr lang="en-GB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From this page you can download the Identity Management guidelines PDF (pages 20-22</a:t>
            </a:r>
            <a:r>
              <a:rPr lang="en-GB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18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11" descr="LeedsUni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814" y="470037"/>
            <a:ext cx="1694532" cy="48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535" y="487379"/>
            <a:ext cx="3672408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School of something</a:t>
            </a:r>
          </a:p>
          <a:p>
            <a:pPr>
              <a:spcBef>
                <a:spcPct val="0"/>
              </a:spcBef>
            </a:pPr>
            <a:r>
              <a:rPr lang="en-GB" alt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FACULTY OF OTHER</a:t>
            </a:r>
          </a:p>
          <a:p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1058863"/>
            <a:ext cx="85045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814" y="459672"/>
            <a:ext cx="1705336" cy="4862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5815" y="1203325"/>
            <a:ext cx="4260948" cy="3416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indent="-228600"/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Images should be chosen 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</a:p>
          <a:p>
            <a:pPr marL="228600" indent="-228600"/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convey that the 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University is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/>
            <a:endParaRPr lang="en-GB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rgbClr val="C41230"/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Proud of its tradition  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rgbClr val="C41230"/>
              </a:buClr>
              <a:buFont typeface="Wingdings" panose="05000000000000000000" pitchFamily="2" charset="2"/>
              <a:buChar char="§"/>
            </a:pPr>
            <a:endParaRPr lang="en-GB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rgbClr val="C41230"/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Committed to excellence 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rgbClr val="C41230"/>
              </a:buClr>
              <a:buFont typeface="Wingdings" panose="05000000000000000000" pitchFamily="2" charset="2"/>
              <a:buChar char="§"/>
            </a:pPr>
            <a:endParaRPr lang="en-GB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rgbClr val="C41230"/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Modern and future focussed 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rgbClr val="C41230"/>
              </a:buClr>
              <a:buFont typeface="Wingdings" panose="05000000000000000000" pitchFamily="2" charset="2"/>
              <a:buChar char="§"/>
            </a:pPr>
            <a:endParaRPr lang="en-GB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rgbClr val="C41230"/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Dynamic and leading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edge</a:t>
            </a:r>
          </a:p>
          <a:p>
            <a:pPr marL="0" lvl="1">
              <a:buClr>
                <a:srgbClr val="C41230"/>
              </a:buClr>
            </a:pPr>
            <a:r>
              <a:rPr lang="en-GB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rgbClr val="C41230"/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Inspiring 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rgbClr val="C41230"/>
              </a:buClr>
              <a:buFont typeface="Wingdings" panose="05000000000000000000" pitchFamily="2" charset="2"/>
              <a:buChar char="§"/>
            </a:pPr>
            <a:endParaRPr lang="en-GB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rgbClr val="C41230"/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Accessible and inclusive 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rgbClr val="C41230"/>
              </a:buClr>
              <a:buFont typeface="Wingdings" panose="05000000000000000000" pitchFamily="2" charset="2"/>
              <a:buChar char="§"/>
            </a:pPr>
            <a:endParaRPr lang="en-GB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rgbClr val="C41230"/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Professional and customer focused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t="2404" r="3406" b="173"/>
          <a:stretch/>
        </p:blipFill>
        <p:spPr>
          <a:xfrm>
            <a:off x="4435475" y="1203324"/>
            <a:ext cx="4384675" cy="388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3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11" descr="LeedsUni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814" y="470037"/>
            <a:ext cx="1694532" cy="48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535" y="487379"/>
            <a:ext cx="3672408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School of something</a:t>
            </a:r>
          </a:p>
          <a:p>
            <a:pPr>
              <a:spcBef>
                <a:spcPct val="0"/>
              </a:spcBef>
            </a:pPr>
            <a:r>
              <a:rPr lang="en-GB" alt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FACULTY OF OTHER</a:t>
            </a: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814" y="459672"/>
            <a:ext cx="1705336" cy="4862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92" b="7031"/>
          <a:stretch/>
        </p:blipFill>
        <p:spPr>
          <a:xfrm>
            <a:off x="55563" y="1058863"/>
            <a:ext cx="9037637" cy="403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11" descr="LeedsUni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814" y="470037"/>
            <a:ext cx="1694532" cy="48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535" y="487379"/>
            <a:ext cx="3672408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School of something</a:t>
            </a:r>
          </a:p>
          <a:p>
            <a:pPr>
              <a:spcBef>
                <a:spcPct val="0"/>
              </a:spcBef>
            </a:pPr>
            <a:r>
              <a:rPr lang="en-GB" alt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FACULTY OF OTHER</a:t>
            </a:r>
          </a:p>
          <a:p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1058863"/>
            <a:ext cx="85045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814" y="459672"/>
            <a:ext cx="1705336" cy="486287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427224"/>
              </p:ext>
            </p:extLst>
          </p:nvPr>
        </p:nvGraphicFramePr>
        <p:xfrm>
          <a:off x="4067944" y="1131590"/>
          <a:ext cx="4864919" cy="371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Chart" r:id="rId5" imgW="4848346" imgH="3648143" progId="MSGraph.Chart.8">
                  <p:embed followColorScheme="full"/>
                </p:oleObj>
              </mc:Choice>
              <mc:Fallback>
                <p:oleObj name="Chart" r:id="rId5" imgW="4848346" imgH="364814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067944" y="1131590"/>
                        <a:ext cx="4864919" cy="371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1551439"/>
            <a:ext cx="3763144" cy="31085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14313" lvl="1" indent="-21431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It is recommended that graphs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tables are kept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</a:p>
          <a:p>
            <a:pPr marL="214313" lvl="1" indent="-214313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lvl="1" indent="-21431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Colour contrasts help to create clarity in complex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diagrams</a:t>
            </a:r>
          </a:p>
          <a:p>
            <a:pPr marL="214313" lvl="1" indent="-214313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lvl="1" indent="-21431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For further guidance on PowerPoint for teaching </a:t>
            </a:r>
            <a:b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purposes see: </a:t>
            </a:r>
            <a:b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www.leeds.ac.uk/sddu/online/ powerpoint_for_teaching.htm </a:t>
            </a:r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22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11" descr="LeedsUni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814" y="470037"/>
            <a:ext cx="1694532" cy="48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535" y="487379"/>
            <a:ext cx="3672408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School of something</a:t>
            </a:r>
          </a:p>
          <a:p>
            <a:pPr>
              <a:spcBef>
                <a:spcPct val="0"/>
              </a:spcBef>
            </a:pPr>
            <a:r>
              <a:rPr lang="en-GB" alt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FACULTY OF OTHER</a:t>
            </a:r>
          </a:p>
          <a:p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1058863"/>
            <a:ext cx="85045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814" y="459672"/>
            <a:ext cx="1705336" cy="486287"/>
          </a:xfrm>
          <a:prstGeom prst="rect">
            <a:avLst/>
          </a:prstGeom>
        </p:spPr>
      </p:pic>
      <p:graphicFrame>
        <p:nvGraphicFramePr>
          <p:cNvPr id="9" name="Group 14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747824"/>
              </p:ext>
            </p:extLst>
          </p:nvPr>
        </p:nvGraphicFramePr>
        <p:xfrm>
          <a:off x="304798" y="1275606"/>
          <a:ext cx="8501064" cy="3600673"/>
        </p:xfrm>
        <a:graphic>
          <a:graphicData uri="http://schemas.openxmlformats.org/drawingml/2006/table">
            <a:tbl>
              <a:tblPr/>
              <a:tblGrid>
                <a:gridCol w="2256169"/>
                <a:gridCol w="1248979"/>
                <a:gridCol w="1248979"/>
                <a:gridCol w="1248979"/>
                <a:gridCol w="1248979"/>
                <a:gridCol w="1248979"/>
              </a:tblGrid>
              <a:tr h="360313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Column header row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Column</a:t>
                      </a:r>
                      <a:endParaRPr kumimoji="0" lang="en-GB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Column</a:t>
                      </a:r>
                      <a:endParaRPr kumimoji="0" lang="en-GB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Column</a:t>
                      </a:r>
                      <a:endParaRPr kumimoji="0" lang="en-GB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Column</a:t>
                      </a:r>
                      <a:endParaRPr kumimoji="0" lang="en-GB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Column</a:t>
                      </a:r>
                      <a:endParaRPr kumimoji="0" lang="en-GB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Row heading</a:t>
                      </a:r>
                    </a:p>
                  </a:txBody>
                  <a:tcPr marL="72000" marR="72000" marT="36000" marB="36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Row heading</a:t>
                      </a:r>
                    </a:p>
                  </a:txBody>
                  <a:tcPr marL="72000" marR="72000" marT="36000" marB="36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304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135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Row heading</a:t>
                      </a:r>
                    </a:p>
                  </a:txBody>
                  <a:tcPr marL="72000" marR="72000" marT="36000" marB="36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Row heading</a:t>
                      </a:r>
                    </a:p>
                  </a:txBody>
                  <a:tcPr marL="72000" marR="72000" marT="36000" marB="36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643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Row heading</a:t>
                      </a:r>
                    </a:p>
                  </a:txBody>
                  <a:tcPr marL="72000" marR="72000" marT="36000" marB="36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Row heading</a:t>
                      </a:r>
                    </a:p>
                  </a:txBody>
                  <a:tcPr marL="72000" marR="72000" marT="36000" marB="36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734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Row heading</a:t>
                      </a:r>
                    </a:p>
                  </a:txBody>
                  <a:tcPr marL="72000" marR="72000" marT="36000" marB="36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Row heading</a:t>
                      </a:r>
                    </a:p>
                  </a:txBody>
                  <a:tcPr marL="72000" marR="72000" marT="36000" marB="36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155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Row heading</a:t>
                      </a:r>
                    </a:p>
                  </a:txBody>
                  <a:tcPr marL="72000" marR="72000" marT="36000" marB="36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0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719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 txBox="1">
            <a:spLocks noChangeArrowheads="1"/>
          </p:cNvSpPr>
          <p:nvPr/>
        </p:nvSpPr>
        <p:spPr>
          <a:xfrm>
            <a:off x="304849" y="1204913"/>
            <a:ext cx="8501013" cy="434975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notes have been designed to help you to conform to the recommended best practice</a:t>
            </a:r>
          </a:p>
          <a:p>
            <a:pPr marL="0" indent="0">
              <a:spcBef>
                <a:spcPts val="0"/>
              </a:spcBef>
            </a:pPr>
            <a:endParaRPr lang="en-GB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It is recommended that all headings are set in Arial Regular 24pt.</a:t>
            </a:r>
          </a:p>
          <a:p>
            <a:pPr marL="177800" indent="-177800">
              <a:spcBef>
                <a:spcPts val="0"/>
              </a:spcBef>
            </a:pPr>
            <a:endParaRPr lang="en-GB" alt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All following text should be in Arial Regular 20pt. </a:t>
            </a:r>
          </a:p>
          <a:p>
            <a:pPr marL="177800" lvl="1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</a:pPr>
            <a:endParaRPr lang="en-GB" alt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GB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to highlight rather than</a:t>
            </a:r>
            <a:r>
              <a:rPr lang="en-GB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italics</a:t>
            </a: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altLang="en-U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underlining</a:t>
            </a: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7800" lvl="2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	(as these can make words appear to ‘run together’)</a:t>
            </a:r>
          </a:p>
          <a:p>
            <a:pPr marL="177800" lvl="1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</a:pPr>
            <a:endParaRPr lang="en-GB" alt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Bullet points or numbers are easier to read than continuous prose</a:t>
            </a:r>
          </a:p>
          <a:p>
            <a:pPr marL="177800" lvl="1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</a:pPr>
            <a:endParaRPr lang="en-GB" alt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For maximum impact, avoid overcrowding slides - limit your points to a     maximum of 6 per page</a:t>
            </a:r>
            <a:endParaRPr lang="en-GB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62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2" t="29175" r="11848" b="26153"/>
          <a:stretch/>
        </p:blipFill>
        <p:spPr>
          <a:xfrm>
            <a:off x="4310070" y="1203324"/>
            <a:ext cx="4493906" cy="1728465"/>
          </a:xfrm>
          <a:prstGeom prst="rect">
            <a:avLst/>
          </a:prstGeom>
        </p:spPr>
      </p:pic>
      <p:sp>
        <p:nvSpPr>
          <p:cNvPr id="1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1" y="1203325"/>
            <a:ext cx="3835152" cy="230452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pPr marL="180975" lvl="1" indent="-180975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alt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 right images can clarify your message and add real impact</a:t>
            </a:r>
          </a:p>
          <a:p>
            <a:pPr marL="180975" lvl="1" indent="-180975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GB" altLang="en-US" sz="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1" indent="-180975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alt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It is recommended that distracting effects such as appear or fade-in should be avoided</a:t>
            </a:r>
          </a:p>
          <a:p>
            <a:pPr marL="180975" lvl="1" indent="-180975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GB" altLang="en-US" sz="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1" indent="-180975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alt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For further guidance see: </a:t>
            </a:r>
            <a:r>
              <a:rPr lang="en-GB" alt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comms.leeds.ac.uk/print/identity-management-guidelines</a:t>
            </a:r>
            <a:r>
              <a:rPr lang="en-GB" alt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altLang="en-US" sz="18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18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18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18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14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2" t="29175" r="11848" b="26153"/>
          <a:stretch/>
        </p:blipFill>
        <p:spPr>
          <a:xfrm>
            <a:off x="4310070" y="3114186"/>
            <a:ext cx="4493906" cy="17284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800" y="4473319"/>
            <a:ext cx="3835152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lvl="1"/>
            <a:r>
              <a:rPr lang="en-GB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this page you can download the Identity Management guidelines PDF (pages 20-22</a:t>
            </a:r>
            <a:r>
              <a:rPr lang="en-GB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67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5815" y="1203325"/>
            <a:ext cx="4260948" cy="3416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indent="-228600"/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Images should be chosen 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</a:p>
          <a:p>
            <a:pPr marL="228600" indent="-228600"/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convey that the 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University is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/>
            <a:endParaRPr lang="en-GB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Proud of its tradition  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GB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Committed to excellence 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GB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Modern and future focussed 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GB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Dynamic and leading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edge</a:t>
            </a:r>
          </a:p>
          <a:p>
            <a:pPr marL="0"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en-GB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Inspiring 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GB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Accessible and inclusive 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GB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Professional and customer focused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7" r="4795" b="173"/>
          <a:stretch/>
        </p:blipFill>
        <p:spPr>
          <a:xfrm>
            <a:off x="4435475" y="1107290"/>
            <a:ext cx="4657725" cy="398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1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7" b="7031"/>
          <a:stretch/>
        </p:blipFill>
        <p:spPr>
          <a:xfrm>
            <a:off x="55563" y="1117601"/>
            <a:ext cx="9037637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8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234453"/>
              </p:ext>
            </p:extLst>
          </p:nvPr>
        </p:nvGraphicFramePr>
        <p:xfrm>
          <a:off x="4067944" y="1131590"/>
          <a:ext cx="4864919" cy="371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hart" r:id="rId3" imgW="4848346" imgH="3648143" progId="MSGraph.Chart.8">
                  <p:embed followColorScheme="full"/>
                </p:oleObj>
              </mc:Choice>
              <mc:Fallback>
                <p:oleObj name="Chart" r:id="rId3" imgW="4848346" imgH="3648143" progId="MSGraph.Chart.8">
                  <p:embed followColorScheme="full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067944" y="1131590"/>
                        <a:ext cx="4864919" cy="371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1551439"/>
            <a:ext cx="3763144" cy="31085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14313" lvl="1" indent="-214313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It is recommended that graphs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tables are kept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</a:p>
          <a:p>
            <a:pPr marL="214313" lvl="1" indent="-214313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GB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lvl="1" indent="-214313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Colour contrasts help to create clarity in complex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diagrams</a:t>
            </a:r>
          </a:p>
          <a:p>
            <a:pPr marL="214313" lvl="1" indent="-214313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GB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lvl="1" indent="-214313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For further guidance on PowerPoint for teaching </a:t>
            </a:r>
            <a:b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purposes see: </a:t>
            </a:r>
            <a:b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www.leeds.ac.uk/sddu/online/ powerpoint_for_teaching.htm </a:t>
            </a:r>
            <a:endParaRPr lang="en-GB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4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801947"/>
              </p:ext>
            </p:extLst>
          </p:nvPr>
        </p:nvGraphicFramePr>
        <p:xfrm>
          <a:off x="304798" y="1275606"/>
          <a:ext cx="8501064" cy="3600673"/>
        </p:xfrm>
        <a:graphic>
          <a:graphicData uri="http://schemas.openxmlformats.org/drawingml/2006/table">
            <a:tbl>
              <a:tblPr/>
              <a:tblGrid>
                <a:gridCol w="2256169"/>
                <a:gridCol w="1248979"/>
                <a:gridCol w="1248979"/>
                <a:gridCol w="1248979"/>
                <a:gridCol w="1248979"/>
                <a:gridCol w="1248979"/>
              </a:tblGrid>
              <a:tr h="360313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Column header row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Column</a:t>
                      </a:r>
                      <a:endParaRPr kumimoji="0" lang="en-GB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Column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Column</a:t>
                      </a:r>
                      <a:endParaRPr kumimoji="0" lang="en-GB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Column</a:t>
                      </a:r>
                      <a:endParaRPr kumimoji="0" lang="en-GB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Column</a:t>
                      </a:r>
                      <a:endParaRPr kumimoji="0" lang="en-GB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Row heading</a:t>
                      </a:r>
                    </a:p>
                  </a:txBody>
                  <a:tcPr marL="72000" marR="72000" marT="36000" marB="36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Row heading</a:t>
                      </a:r>
                    </a:p>
                  </a:txBody>
                  <a:tcPr marL="72000" marR="72000" marT="36000" marB="36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304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135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Row heading</a:t>
                      </a:r>
                    </a:p>
                  </a:txBody>
                  <a:tcPr marL="72000" marR="72000" marT="36000" marB="36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Row heading</a:t>
                      </a:r>
                    </a:p>
                  </a:txBody>
                  <a:tcPr marL="72000" marR="72000" marT="36000" marB="36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643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Row heading</a:t>
                      </a:r>
                    </a:p>
                  </a:txBody>
                  <a:tcPr marL="72000" marR="72000" marT="36000" marB="36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Row heading</a:t>
                      </a:r>
                    </a:p>
                  </a:txBody>
                  <a:tcPr marL="72000" marR="72000" marT="36000" marB="36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734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Row heading</a:t>
                      </a:r>
                    </a:p>
                  </a:txBody>
                  <a:tcPr marL="72000" marR="72000" marT="36000" marB="36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Row heading</a:t>
                      </a:r>
                    </a:p>
                  </a:txBody>
                  <a:tcPr marL="72000" marR="72000" marT="36000" marB="36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155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Row heading</a:t>
                      </a:r>
                    </a:p>
                  </a:txBody>
                  <a:tcPr marL="72000" marR="72000" marT="36000" marB="360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340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588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7305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445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11213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2684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256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1828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640013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48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ltGray">
          <a:xfrm>
            <a:off x="55562" y="50800"/>
            <a:ext cx="9037637" cy="5041900"/>
          </a:xfrm>
          <a:prstGeom prst="rect">
            <a:avLst/>
          </a:prstGeom>
          <a:solidFill>
            <a:srgbClr val="00502F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 sz="2400">
              <a:solidFill>
                <a:srgbClr val="8D010F"/>
              </a:solidFill>
              <a:latin typeface="Times" pitchFamily="18" charset="0"/>
            </a:endParaRPr>
          </a:p>
        </p:txBody>
      </p:sp>
      <p:pic>
        <p:nvPicPr>
          <p:cNvPr id="8" name="Picture 11" descr="LeedsUni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814" y="470037"/>
            <a:ext cx="1694532" cy="48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2535" y="487379"/>
            <a:ext cx="3672408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something</a:t>
            </a:r>
          </a:p>
          <a:p>
            <a:pPr>
              <a:spcBef>
                <a:spcPct val="0"/>
              </a:spcBef>
            </a:pPr>
            <a:r>
              <a:rPr lang="en-GB" alt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OF OTHER</a:t>
            </a:r>
          </a:p>
          <a:p>
            <a:endParaRPr lang="en-GB" dirty="0"/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304800" y="1981743"/>
            <a:ext cx="8504546" cy="1098550"/>
          </a:xfrm>
          <a:prstGeom prst="rect">
            <a:avLst/>
          </a:prstGeom>
          <a:noFill/>
        </p:spPr>
        <p:txBody>
          <a:bodyPr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contrast colours will help audiences to read text from a distance </a:t>
            </a:r>
            <a:endParaRPr lang="en-GB" altLang="en-US" sz="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304800" y="3069547"/>
            <a:ext cx="5394325" cy="1329013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</a:pPr>
            <a:r>
              <a:rPr lang="en-GB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template is available in red, green or black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</a:pPr>
            <a:r>
              <a:rPr lang="en-GB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further guidance see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</a:pPr>
            <a:r>
              <a:rPr lang="en-GB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www.leeds.ac.uk/identitymanagement</a:t>
            </a:r>
          </a:p>
          <a:p>
            <a:endParaRPr lang="en-GB" altLang="en-US" dirty="0" smtClean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" y="1072960"/>
            <a:ext cx="850106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39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684</TotalTime>
  <Words>1148</Words>
  <Application>Microsoft Office PowerPoint</Application>
  <PresentationFormat>On-screen Show (16:9)</PresentationFormat>
  <Paragraphs>456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Angles</vt:lpstr>
      <vt:lpstr>Microsoft Graph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Leeds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avsas</dc:creator>
  <cp:lastModifiedBy>avsas</cp:lastModifiedBy>
  <cp:revision>19</cp:revision>
  <dcterms:created xsi:type="dcterms:W3CDTF">2015-02-27T09:51:20Z</dcterms:created>
  <dcterms:modified xsi:type="dcterms:W3CDTF">2015-03-04T14:52:52Z</dcterms:modified>
</cp:coreProperties>
</file>